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3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1" r:id="rId19"/>
    <p:sldId id="304" r:id="rId20"/>
    <p:sldId id="29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-294" y="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679EAA-6442-4042-ABA4-2EE32BC90DDC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DE874-A5E2-4A8F-B790-1C90CFE06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882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52E8-85B3-4A48-8E9C-30879BB1AF6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2E7B-8436-4888-9E26-9ACE668B4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879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52E8-85B3-4A48-8E9C-30879BB1AF6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2E7B-8436-4888-9E26-9ACE668B4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46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52E8-85B3-4A48-8E9C-30879BB1AF6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2E7B-8436-4888-9E26-9ACE668B4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587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52E8-85B3-4A48-8E9C-30879BB1AF6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2E7B-8436-4888-9E26-9ACE668B4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36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52E8-85B3-4A48-8E9C-30879BB1AF6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2E7B-8436-4888-9E26-9ACE668B4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680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52E8-85B3-4A48-8E9C-30879BB1AF6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2E7B-8436-4888-9E26-9ACE668B4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24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52E8-85B3-4A48-8E9C-30879BB1AF6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2E7B-8436-4888-9E26-9ACE668B4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499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52E8-85B3-4A48-8E9C-30879BB1AF6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2E7B-8436-4888-9E26-9ACE668B4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207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52E8-85B3-4A48-8E9C-30879BB1AF6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2E7B-8436-4888-9E26-9ACE668B4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240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52E8-85B3-4A48-8E9C-30879BB1AF6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2E7B-8436-4888-9E26-9ACE668B4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387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52E8-85B3-4A48-8E9C-30879BB1AF6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2E7B-8436-4888-9E26-9ACE668B4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96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A52E8-85B3-4A48-8E9C-30879BB1AF6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52E7B-8436-4888-9E26-9ACE668B4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161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blog.trendmicro.com/trendlabs-security-intelligence/high-profile-mobile-apps-at-risk-due-to-three-year-old-vulnerability/" TargetMode="External"/><Relationship Id="rId13" Type="http://schemas.openxmlformats.org/officeDocument/2006/relationships/hyperlink" Target="http://krebsonsecurity.com/2016/02/iot-reality-smart-devices-dumb-defaults/" TargetMode="External"/><Relationship Id="rId3" Type="http://schemas.openxmlformats.org/officeDocument/2006/relationships/hyperlink" Target="https://securityintelligence.com/the-importance-of-ipv6-and-the-internet-of-things/" TargetMode="External"/><Relationship Id="rId7" Type="http://schemas.openxmlformats.org/officeDocument/2006/relationships/hyperlink" Target="http://blog.sec-consult.com/2015/11/house-of-keys-industry-wide-https.html" TargetMode="External"/><Relationship Id="rId12" Type="http://schemas.openxmlformats.org/officeDocument/2006/relationships/hyperlink" Target="http://blog.talosintel.com/2016/02/trane-iot.html" TargetMode="External"/><Relationship Id="rId2" Type="http://schemas.openxmlformats.org/officeDocument/2006/relationships/hyperlink" Target="http://www.utsystem.edu/offices/board-regents/uts165-standard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owasp.org/images/3/36/IoTTestingMethodology.pdf" TargetMode="External"/><Relationship Id="rId11" Type="http://schemas.openxmlformats.org/officeDocument/2006/relationships/hyperlink" Target="http://www.business.att.com/content/article/IoT-worldwide_regional_2014-2020-forecast.pdf" TargetMode="External"/><Relationship Id="rId5" Type="http://schemas.openxmlformats.org/officeDocument/2006/relationships/hyperlink" Target="https://www.owasp.org/images/7/71/Internet_of_Things_Top_Ten_2014-OWASP.pdf" TargetMode="External"/><Relationship Id="rId10" Type="http://schemas.openxmlformats.org/officeDocument/2006/relationships/hyperlink" Target="https://thenewstack.io/tutorial-prototyping-a-sensor-node-and-iot-gateway-with-arduino-and-raspberry-pi-part-1" TargetMode="External"/><Relationship Id="rId4" Type="http://schemas.openxmlformats.org/officeDocument/2006/relationships/hyperlink" Target="http://www.isaca.org/Knowledge-Center/Research/ResearchDeliverables/Pages/internet-of-things-risk-and-value-considerations.aspx" TargetMode="External"/><Relationship Id="rId9" Type="http://schemas.openxmlformats.org/officeDocument/2006/relationships/hyperlink" Target="http://www.rs-online.com/designspark/electronics/knowledge-item/eleven-internet-of-things-iot-protocols-you-need-to-know-about" TargetMode="External"/><Relationship Id="rId14" Type="http://schemas.openxmlformats.org/officeDocument/2006/relationships/hyperlink" Target="http://www.gsma.com/connectedliving/gsma-iot-security-guidelines-complete-document-set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5282" y="89309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Accurate &amp; Low-cost </a:t>
            </a:r>
            <a:br>
              <a:rPr lang="en-US" sz="4000" dirty="0" smtClean="0"/>
            </a:br>
            <a:r>
              <a:rPr lang="en-US" sz="4000" dirty="0" smtClean="0"/>
              <a:t>Baha </a:t>
            </a:r>
            <a:r>
              <a:rPr lang="id-ID" sz="4000" dirty="0" smtClean="0"/>
              <a:t>Smart Internet of Farming</a:t>
            </a:r>
            <a:r>
              <a:rPr lang="en-US" sz="4000" dirty="0" smtClean="0"/>
              <a:t> System</a:t>
            </a:r>
            <a:endParaRPr lang="en-GB" sz="4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967" y="1968373"/>
            <a:ext cx="7017104" cy="437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20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acquisition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993" y="2438400"/>
            <a:ext cx="7227088" cy="31242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66850" y="1695212"/>
            <a:ext cx="944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Patents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323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8937"/>
            <a:ext cx="10515600" cy="1325563"/>
          </a:xfrm>
        </p:spPr>
        <p:txBody>
          <a:bodyPr/>
          <a:lstStyle/>
          <a:p>
            <a:r>
              <a:rPr lang="en-US" dirty="0" smtClean="0"/>
              <a:t>Wireless sensors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441" y="4219587"/>
            <a:ext cx="4372029" cy="24603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440" y="1211304"/>
            <a:ext cx="4393071" cy="272869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32" y="1262352"/>
            <a:ext cx="3894823" cy="257405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66793" y="3827310"/>
            <a:ext cx="2690306" cy="3014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10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65125"/>
            <a:ext cx="4305300" cy="1325563"/>
          </a:xfrm>
        </p:spPr>
        <p:txBody>
          <a:bodyPr/>
          <a:lstStyle/>
          <a:p>
            <a:r>
              <a:rPr lang="en-GB" dirty="0"/>
              <a:t>Sensor Nodes 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en-GB" dirty="0" smtClean="0"/>
              <a:t>in </a:t>
            </a:r>
            <a:r>
              <a:rPr lang="en-GB" dirty="0"/>
              <a:t>deployment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7750" y="2286000"/>
            <a:ext cx="1266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Patents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888" y="1124560"/>
            <a:ext cx="2933754" cy="26848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076498"/>
            <a:ext cx="3603679" cy="33399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942" y="569690"/>
            <a:ext cx="3495724" cy="548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633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575" y="184150"/>
            <a:ext cx="10515600" cy="1325563"/>
          </a:xfrm>
        </p:spPr>
        <p:txBody>
          <a:bodyPr/>
          <a:lstStyle/>
          <a:p>
            <a:r>
              <a:rPr lang="en-GB" dirty="0" smtClean="0"/>
              <a:t>Sensor communication and power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77" y="1594004"/>
            <a:ext cx="2774997" cy="29399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225" y="2771775"/>
            <a:ext cx="3184243" cy="32369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951" y="1378569"/>
            <a:ext cx="3295174" cy="482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01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774" y="365125"/>
            <a:ext cx="10487025" cy="1325563"/>
          </a:xfrm>
        </p:spPr>
        <p:txBody>
          <a:bodyPr/>
          <a:lstStyle/>
          <a:p>
            <a:r>
              <a:rPr lang="id-ID" dirty="0" smtClean="0"/>
              <a:t>ABU-Cross-Cloud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781" y="1500188"/>
            <a:ext cx="8629044" cy="50605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96150" y="747991"/>
            <a:ext cx="1442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Infrastucture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734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Lab-scale ABU-Cloud</a:t>
            </a:r>
            <a:endParaRPr lang="en-GB" dirty="0"/>
          </a:p>
        </p:txBody>
      </p:sp>
      <p:grpSp>
        <p:nvGrpSpPr>
          <p:cNvPr id="22" name="Group 21"/>
          <p:cNvGrpSpPr/>
          <p:nvPr/>
        </p:nvGrpSpPr>
        <p:grpSpPr>
          <a:xfrm>
            <a:off x="1685925" y="2108441"/>
            <a:ext cx="7629267" cy="3956721"/>
            <a:chOff x="2143124" y="1645638"/>
            <a:chExt cx="7029193" cy="3403645"/>
          </a:xfrm>
        </p:grpSpPr>
        <p:grpSp>
          <p:nvGrpSpPr>
            <p:cNvPr id="23" name="Group 22"/>
            <p:cNvGrpSpPr/>
            <p:nvPr/>
          </p:nvGrpSpPr>
          <p:grpSpPr>
            <a:xfrm>
              <a:off x="2143124" y="2125408"/>
              <a:ext cx="7029193" cy="2923875"/>
              <a:chOff x="2143124" y="2125408"/>
              <a:chExt cx="7029193" cy="2923875"/>
            </a:xfrm>
          </p:grpSpPr>
          <p:pic>
            <p:nvPicPr>
              <p:cNvPr id="27" name="Picture 12" descr="Image result for cloud icon transparent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5853" y="2125408"/>
                <a:ext cx="3396464" cy="18374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58000" y="2495009"/>
                <a:ext cx="690565" cy="690565"/>
              </a:xfrm>
              <a:prstGeom prst="rect">
                <a:avLst/>
              </a:prstGeom>
            </p:spPr>
          </p:pic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48410" y="2752201"/>
                <a:ext cx="642940" cy="642940"/>
              </a:xfrm>
              <a:prstGeom prst="rect">
                <a:avLst/>
              </a:prstGeom>
            </p:spPr>
          </p:pic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flipH="1">
                <a:off x="6404119" y="4081176"/>
                <a:ext cx="416630" cy="648090"/>
              </a:xfrm>
              <a:prstGeom prst="rect">
                <a:avLst/>
              </a:prstGeom>
            </p:spPr>
          </p:pic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96597" y="2700515"/>
                <a:ext cx="612798" cy="612798"/>
              </a:xfrm>
              <a:prstGeom prst="rect">
                <a:avLst/>
              </a:prstGeom>
            </p:spPr>
          </p:pic>
          <p:pic>
            <p:nvPicPr>
              <p:cNvPr id="32" name="Picture 8" descr="Image result for router icon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78339" y="4081176"/>
                <a:ext cx="770311" cy="3851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3" name="Picture 12" descr="Image result for cloud icon transparent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43124" y="2775476"/>
                <a:ext cx="2281319" cy="12341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34" name="Elbow Connector 33"/>
              <p:cNvCxnSpPr>
                <a:stCxn id="25" idx="3"/>
                <a:endCxn id="30" idx="3"/>
              </p:cNvCxnSpPr>
              <p:nvPr/>
            </p:nvCxnSpPr>
            <p:spPr>
              <a:xfrm>
                <a:off x="6122676" y="4118298"/>
                <a:ext cx="281443" cy="286923"/>
              </a:xfrm>
              <a:prstGeom prst="bentConnector3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Elbow Connector 34"/>
              <p:cNvCxnSpPr>
                <a:endCxn id="32" idx="1"/>
              </p:cNvCxnSpPr>
              <p:nvPr/>
            </p:nvCxnSpPr>
            <p:spPr>
              <a:xfrm flipV="1">
                <a:off x="6662628" y="4273754"/>
                <a:ext cx="815711" cy="103732"/>
              </a:xfrm>
              <a:prstGeom prst="bentConnector3">
                <a:avLst>
                  <a:gd name="adj1" fmla="val 50000"/>
                </a:avLst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stCxn id="32" idx="0"/>
                <a:endCxn id="27" idx="2"/>
              </p:cNvCxnSpPr>
              <p:nvPr/>
            </p:nvCxnSpPr>
            <p:spPr>
              <a:xfrm flipH="1" flipV="1">
                <a:off x="7474085" y="3962841"/>
                <a:ext cx="389410" cy="118335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2864597" y="3220856"/>
                <a:ext cx="94021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d-ID" sz="1200" dirty="0" smtClean="0"/>
                  <a:t>public</a:t>
                </a:r>
                <a:endParaRPr lang="en-GB" sz="1100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7015108" y="3238250"/>
                <a:ext cx="87159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d-ID" sz="1200" dirty="0" smtClean="0"/>
                  <a:t>private</a:t>
                </a:r>
                <a:endParaRPr lang="en-GB" dirty="0"/>
              </a:p>
            </p:txBody>
          </p:sp>
          <p:cxnSp>
            <p:nvCxnSpPr>
              <p:cNvPr id="39" name="Elbow Connector 38"/>
              <p:cNvCxnSpPr>
                <a:stCxn id="25" idx="1"/>
                <a:endCxn id="33" idx="3"/>
              </p:cNvCxnSpPr>
              <p:nvPr/>
            </p:nvCxnSpPr>
            <p:spPr>
              <a:xfrm rot="10800000">
                <a:off x="4424443" y="3392556"/>
                <a:ext cx="927922" cy="725743"/>
              </a:xfrm>
              <a:prstGeom prst="bentConnector3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6645334" y="4705101"/>
                <a:ext cx="1218160" cy="344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id-ID" sz="1200" dirty="0" smtClean="0"/>
                  <a:t>UEC- Cloud </a:t>
                </a:r>
              </a:p>
              <a:p>
                <a:pPr>
                  <a:lnSpc>
                    <a:spcPts val="1200"/>
                  </a:lnSpc>
                </a:pPr>
                <a:r>
                  <a:rPr lang="id-ID" sz="1200" dirty="0" smtClean="0"/>
                  <a:t>controller</a:t>
                </a:r>
                <a:endParaRPr lang="en-GB" sz="1200" dirty="0"/>
              </a:p>
            </p:txBody>
          </p:sp>
          <p:cxnSp>
            <p:nvCxnSpPr>
              <p:cNvPr id="41" name="Elbow Connector 40"/>
              <p:cNvCxnSpPr>
                <a:stCxn id="24" idx="2"/>
                <a:endCxn id="33" idx="0"/>
              </p:cNvCxnSpPr>
              <p:nvPr/>
            </p:nvCxnSpPr>
            <p:spPr>
              <a:xfrm rot="5400000">
                <a:off x="3816687" y="1772982"/>
                <a:ext cx="469592" cy="1535397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2" name="Picture 4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29366" y="2563059"/>
                <a:ext cx="690565" cy="690565"/>
              </a:xfrm>
              <a:prstGeom prst="rect">
                <a:avLst/>
              </a:prstGeom>
            </p:spPr>
          </p:pic>
        </p:grp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98571" y="1645638"/>
              <a:ext cx="641219" cy="660246"/>
            </a:xfrm>
            <a:prstGeom prst="rect">
              <a:avLst/>
            </a:prstGeom>
          </p:spPr>
        </p:pic>
        <p:pic>
          <p:nvPicPr>
            <p:cNvPr id="25" name="Picture 8" descr="Image result for router ico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2365" y="3925720"/>
              <a:ext cx="770311" cy="3851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77589" y="3711204"/>
              <a:ext cx="716656" cy="7166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47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34" y="2289003"/>
            <a:ext cx="4804366" cy="43689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7374" y="733855"/>
            <a:ext cx="6282735" cy="60765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441325"/>
            <a:ext cx="4248150" cy="1325563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Adaptive Knowledge Engine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4166294" y="5867400"/>
            <a:ext cx="21544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Impact factor journal</a:t>
            </a:r>
          </a:p>
          <a:p>
            <a:r>
              <a:rPr lang="id-ID" dirty="0" smtClean="0"/>
              <a:t>publications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265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55600"/>
            <a:ext cx="10515600" cy="1325563"/>
          </a:xfrm>
        </p:spPr>
        <p:txBody>
          <a:bodyPr/>
          <a:lstStyle/>
          <a:p>
            <a:r>
              <a:rPr lang="id-ID" dirty="0" smtClean="0"/>
              <a:t>Mobile applications/services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18883" y="1681163"/>
            <a:ext cx="8556812" cy="3738309"/>
          </a:xfrm>
        </p:spPr>
        <p:txBody>
          <a:bodyPr>
            <a:normAutofit/>
          </a:bodyPr>
          <a:lstStyle/>
          <a:p>
            <a:r>
              <a:rPr lang="id-ID" sz="2400" dirty="0" smtClean="0"/>
              <a:t>Real time farm monitoring system</a:t>
            </a:r>
          </a:p>
          <a:p>
            <a:r>
              <a:rPr lang="id-ID" sz="2400" dirty="0" smtClean="0"/>
              <a:t>Recommender system</a:t>
            </a:r>
          </a:p>
          <a:p>
            <a:r>
              <a:rPr lang="id-ID" sz="2400" dirty="0" smtClean="0"/>
              <a:t>Storage cloud services</a:t>
            </a:r>
          </a:p>
          <a:p>
            <a:r>
              <a:rPr lang="id-ID" sz="2400" dirty="0" smtClean="0"/>
              <a:t>Farming management systems</a:t>
            </a:r>
          </a:p>
          <a:p>
            <a:r>
              <a:rPr lang="id-ID" sz="2400" dirty="0" smtClean="0"/>
              <a:t>Forum </a:t>
            </a:r>
          </a:p>
          <a:p>
            <a:r>
              <a:rPr lang="id-ID" sz="2400" dirty="0" smtClean="0"/>
              <a:t>Weather prediction system</a:t>
            </a:r>
          </a:p>
          <a:p>
            <a:pPr marL="0" indent="0">
              <a:buNone/>
            </a:pPr>
            <a:endParaRPr lang="id-ID" sz="2400" dirty="0" smtClean="0"/>
          </a:p>
          <a:p>
            <a:endParaRPr lang="en-GB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333500" y="5612884"/>
            <a:ext cx="268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Systems/software/services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8288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00377" y="1825625"/>
            <a:ext cx="659124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7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Back-end system architecture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9074" y="1825625"/>
            <a:ext cx="71938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2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305299" y="2009775"/>
            <a:ext cx="2600325" cy="401002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2895600"/>
            <a:ext cx="400050" cy="66675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5524500" y="2280345"/>
            <a:ext cx="1266824" cy="54381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00"/>
              </a:lnSpc>
            </a:pPr>
            <a:r>
              <a:rPr lang="id-ID" sz="1400" dirty="0" smtClean="0">
                <a:solidFill>
                  <a:srgbClr val="0070C0"/>
                </a:solidFill>
              </a:rPr>
              <a:t>Manage member ship</a:t>
            </a:r>
            <a:endParaRPr lang="en-GB" sz="1100" dirty="0">
              <a:solidFill>
                <a:srgbClr val="0070C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795837" y="2862263"/>
            <a:ext cx="1290638" cy="49053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 smtClean="0">
                <a:solidFill>
                  <a:srgbClr val="0070C0"/>
                </a:solidFill>
              </a:rPr>
              <a:t>Maintain system</a:t>
            </a:r>
            <a:endParaRPr lang="en-GB" sz="1100" dirty="0">
              <a:solidFill>
                <a:srgbClr val="0070C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5524500" y="3467100"/>
            <a:ext cx="1162049" cy="41909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 smtClean="0">
                <a:solidFill>
                  <a:srgbClr val="0070C0"/>
                </a:solidFill>
              </a:rPr>
              <a:t>Manage sensors</a:t>
            </a:r>
            <a:endParaRPr lang="en-GB" sz="1100" dirty="0">
              <a:solidFill>
                <a:srgbClr val="0070C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586287" y="4067175"/>
            <a:ext cx="1290638" cy="533402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 smtClean="0">
                <a:solidFill>
                  <a:srgbClr val="0070C0"/>
                </a:solidFill>
              </a:rPr>
              <a:t>Monitor farm</a:t>
            </a:r>
            <a:endParaRPr lang="en-GB" sz="1100" dirty="0">
              <a:solidFill>
                <a:srgbClr val="0070C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5529262" y="4724400"/>
            <a:ext cx="1300163" cy="542925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 smtClean="0">
                <a:solidFill>
                  <a:srgbClr val="0070C0"/>
                </a:solidFill>
              </a:rPr>
              <a:t>Access forum</a:t>
            </a:r>
            <a:endParaRPr lang="en-GB" sz="1100" dirty="0">
              <a:solidFill>
                <a:srgbClr val="0070C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605338" y="5400675"/>
            <a:ext cx="1262062" cy="447675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 smtClean="0">
                <a:solidFill>
                  <a:srgbClr val="0070C0"/>
                </a:solidFill>
              </a:rPr>
              <a:t>Access portal</a:t>
            </a:r>
            <a:endParaRPr lang="en-GB" sz="1100" dirty="0">
              <a:solidFill>
                <a:srgbClr val="0070C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5" y="4086224"/>
            <a:ext cx="400050" cy="666750"/>
          </a:xfrm>
          <a:prstGeom prst="rect">
            <a:avLst/>
          </a:prstGeom>
        </p:spPr>
      </p:pic>
      <p:cxnSp>
        <p:nvCxnSpPr>
          <p:cNvPr id="15" name="Straight Arrow Connector 14"/>
          <p:cNvCxnSpPr>
            <a:stCxn id="6" idx="1"/>
            <a:endCxn id="7" idx="6"/>
          </p:cNvCxnSpPr>
          <p:nvPr/>
        </p:nvCxnSpPr>
        <p:spPr>
          <a:xfrm flipH="1" flipV="1">
            <a:off x="6791324" y="2552254"/>
            <a:ext cx="1285876" cy="6767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6" idx="1"/>
            <a:endCxn id="8" idx="6"/>
          </p:cNvCxnSpPr>
          <p:nvPr/>
        </p:nvCxnSpPr>
        <p:spPr>
          <a:xfrm flipH="1" flipV="1">
            <a:off x="6086475" y="3107531"/>
            <a:ext cx="1990725" cy="1214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3" idx="3"/>
            <a:endCxn id="10" idx="2"/>
          </p:cNvCxnSpPr>
          <p:nvPr/>
        </p:nvCxnSpPr>
        <p:spPr>
          <a:xfrm flipV="1">
            <a:off x="2924175" y="4333876"/>
            <a:ext cx="1662112" cy="857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3" idx="3"/>
            <a:endCxn id="11" idx="2"/>
          </p:cNvCxnSpPr>
          <p:nvPr/>
        </p:nvCxnSpPr>
        <p:spPr>
          <a:xfrm>
            <a:off x="2924175" y="4419599"/>
            <a:ext cx="2605087" cy="5762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3" idx="3"/>
            <a:endCxn id="12" idx="2"/>
          </p:cNvCxnSpPr>
          <p:nvPr/>
        </p:nvCxnSpPr>
        <p:spPr>
          <a:xfrm>
            <a:off x="2924175" y="4419599"/>
            <a:ext cx="1681163" cy="12049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6" idx="1"/>
            <a:endCxn id="9" idx="6"/>
          </p:cNvCxnSpPr>
          <p:nvPr/>
        </p:nvCxnSpPr>
        <p:spPr>
          <a:xfrm flipH="1">
            <a:off x="6686549" y="3228975"/>
            <a:ext cx="1390651" cy="447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305299" y="1972567"/>
            <a:ext cx="13663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BU Farm System</a:t>
            </a:r>
            <a:endParaRPr lang="en-GB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7880484" y="3529994"/>
            <a:ext cx="11935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System </a:t>
            </a:r>
          </a:p>
          <a:p>
            <a:r>
              <a:rPr lang="id-ID" sz="1400" dirty="0" smtClean="0"/>
              <a:t>Adiminstrator</a:t>
            </a:r>
            <a:endParaRPr lang="en-GB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2346139" y="4677071"/>
            <a:ext cx="8131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Farmers </a:t>
            </a:r>
            <a:endParaRPr lang="en-GB" sz="1400" dirty="0"/>
          </a:p>
        </p:txBody>
      </p:sp>
      <p:sp>
        <p:nvSpPr>
          <p:cNvPr id="37" name="Title 3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Use case diagram for Mobile </a:t>
            </a:r>
            <a:r>
              <a:rPr lang="en-US" dirty="0" smtClean="0"/>
              <a:t>Baha-FIST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8631890" y="4523512"/>
            <a:ext cx="3151825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d-ID" dirty="0" smtClean="0"/>
              <a:t>Portal’s systems:</a:t>
            </a:r>
          </a:p>
          <a:p>
            <a:pPr marL="285750" indent="-285750">
              <a:buFontTx/>
              <a:buChar char="-"/>
            </a:pPr>
            <a:r>
              <a:rPr lang="id-ID" dirty="0" smtClean="0"/>
              <a:t>Forum </a:t>
            </a:r>
          </a:p>
          <a:p>
            <a:pPr marL="285750" indent="-285750">
              <a:buFontTx/>
              <a:buChar char="-"/>
            </a:pPr>
            <a:r>
              <a:rPr lang="id-ID" dirty="0" smtClean="0"/>
              <a:t>Real time monitoring system</a:t>
            </a:r>
          </a:p>
          <a:p>
            <a:pPr marL="285750" indent="-285750">
              <a:buFontTx/>
              <a:buChar char="-"/>
            </a:pPr>
            <a:r>
              <a:rPr lang="id-ID" dirty="0" smtClean="0"/>
              <a:t>Farming information System</a:t>
            </a:r>
          </a:p>
          <a:p>
            <a:pPr marL="285750" indent="-285750">
              <a:buFontTx/>
              <a:buChar char="-"/>
            </a:pPr>
            <a:r>
              <a:rPr lang="id-ID" dirty="0" smtClean="0"/>
              <a:t>Prediction system</a:t>
            </a:r>
          </a:p>
          <a:p>
            <a:pPr marL="285750" indent="-285750">
              <a:buFontTx/>
              <a:buChar char="-"/>
            </a:pPr>
            <a:r>
              <a:rPr lang="id-ID" dirty="0" smtClean="0"/>
              <a:t>Recommender system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367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Phasing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Phase 1: data </a:t>
            </a:r>
            <a:r>
              <a:rPr lang="en-US" dirty="0" smtClean="0">
                <a:sym typeface="Wingdings" panose="05000000000000000000" pitchFamily="2" charset="2"/>
              </a:rPr>
              <a:t> information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Phase 2: data  knowledge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Phase 3: operational and maintenance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Phase 4: commercialization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7836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 (Phase 1) </a:t>
            </a:r>
            <a:endParaRPr lang="en-GB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581150" y="1500188"/>
          <a:ext cx="8639175" cy="49196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0255"/>
                <a:gridCol w="4587884"/>
                <a:gridCol w="1608826"/>
                <a:gridCol w="1852210"/>
              </a:tblGrid>
              <a:tr h="9974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No.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Item &amp; description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Unit Cost (SAR)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Cost (SAR)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874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P.I (6 months)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6000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36,000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874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Co-PI (6 months)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5000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30,000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874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Researchers, Assistant Researcher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36,000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9974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Cloud Equipments (2 high-end servers, 1 standard server, network equipments)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42,000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874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Sensors &amp; Microcontroller (12 units)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3000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36,000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874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Travel &amp; conferences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20,000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874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Total cost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200,000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45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 (Phase 1) 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105" y="1690688"/>
            <a:ext cx="9036220" cy="509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79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Expected results (Overall)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Output</a:t>
            </a:r>
          </a:p>
          <a:p>
            <a:r>
              <a:rPr lang="en-US" dirty="0" smtClean="0"/>
              <a:t>Systems </a:t>
            </a:r>
          </a:p>
          <a:p>
            <a:pPr lvl="1"/>
            <a:r>
              <a:rPr lang="en-US" dirty="0" smtClean="0"/>
              <a:t>Baha </a:t>
            </a:r>
            <a:r>
              <a:rPr lang="en-US" dirty="0" err="1" smtClean="0"/>
              <a:t>IoF</a:t>
            </a:r>
            <a:endParaRPr lang="en-US" dirty="0" smtClean="0"/>
          </a:p>
          <a:p>
            <a:pPr lvl="1"/>
            <a:r>
              <a:rPr lang="en-US" dirty="0" smtClean="0"/>
              <a:t>Baha Farming Information Management</a:t>
            </a:r>
          </a:p>
          <a:p>
            <a:r>
              <a:rPr lang="en-US" dirty="0" smtClean="0"/>
              <a:t>ISI Impact factor journal publications (2-5)</a:t>
            </a:r>
          </a:p>
          <a:p>
            <a:r>
              <a:rPr lang="en-US" dirty="0" smtClean="0"/>
              <a:t>Patents </a:t>
            </a:r>
            <a:r>
              <a:rPr lang="en-US" smtClean="0"/>
              <a:t>(2-5)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Outcomes </a:t>
            </a:r>
          </a:p>
          <a:p>
            <a:r>
              <a:rPr lang="en-US" dirty="0"/>
              <a:t>Capacity building on </a:t>
            </a:r>
            <a:r>
              <a:rPr lang="en-US" dirty="0" err="1"/>
              <a:t>IoT</a:t>
            </a:r>
            <a:r>
              <a:rPr lang="en-US" dirty="0"/>
              <a:t>/</a:t>
            </a:r>
            <a:r>
              <a:rPr lang="en-US" dirty="0" err="1"/>
              <a:t>IoF</a:t>
            </a:r>
            <a:endParaRPr lang="en-GB" dirty="0"/>
          </a:p>
          <a:p>
            <a:r>
              <a:rPr lang="en-US" dirty="0"/>
              <a:t>Towards the Saudi Knowledge-based farmer community</a:t>
            </a:r>
            <a:endParaRPr lang="en-GB" dirty="0"/>
          </a:p>
          <a:p>
            <a:r>
              <a:rPr lang="en-US" dirty="0" smtClean="0"/>
              <a:t>Improved </a:t>
            </a:r>
            <a:r>
              <a:rPr lang="en-US" dirty="0"/>
              <a:t>skill &amp; innovative farmers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952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799" y="-62753"/>
            <a:ext cx="3857625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461" y="-62753"/>
            <a:ext cx="3857625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8" y="-62753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63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R&amp;D potential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US" dirty="0" err="1" smtClean="0"/>
              <a:t>Teknologi</a:t>
            </a:r>
            <a:r>
              <a:rPr lang="en-US" dirty="0" smtClean="0"/>
              <a:t> sensor</a:t>
            </a:r>
          </a:p>
          <a:p>
            <a:pPr lvl="2"/>
            <a:r>
              <a:rPr lang="en-US" dirty="0" smtClean="0"/>
              <a:t>Low-cost sensor</a:t>
            </a:r>
          </a:p>
          <a:p>
            <a:pPr lvl="2"/>
            <a:r>
              <a:rPr lang="en-US" dirty="0" smtClean="0"/>
              <a:t>Local need sensor</a:t>
            </a:r>
          </a:p>
          <a:p>
            <a:pPr lvl="2"/>
            <a:r>
              <a:rPr lang="en-US" dirty="0" smtClean="0"/>
              <a:t>WSN Gateway </a:t>
            </a:r>
          </a:p>
          <a:p>
            <a:pPr lvl="1"/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jaringan</a:t>
            </a:r>
            <a:endParaRPr lang="en-US" dirty="0" smtClean="0"/>
          </a:p>
          <a:p>
            <a:pPr lvl="2"/>
            <a:r>
              <a:rPr lang="en-US" dirty="0" smtClean="0"/>
              <a:t>ABC WSN protocol</a:t>
            </a:r>
          </a:p>
          <a:p>
            <a:pPr lvl="2"/>
            <a:r>
              <a:rPr lang="en-US" dirty="0" smtClean="0"/>
              <a:t>Energy efficient routing protocol</a:t>
            </a:r>
          </a:p>
          <a:p>
            <a:pPr lvl="2"/>
            <a:r>
              <a:rPr lang="en-US" dirty="0" smtClean="0"/>
              <a:t>SDN</a:t>
            </a:r>
          </a:p>
          <a:p>
            <a:pPr lvl="1"/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perangkat</a:t>
            </a:r>
            <a:r>
              <a:rPr lang="en-US" dirty="0" smtClean="0"/>
              <a:t> </a:t>
            </a:r>
            <a:r>
              <a:rPr lang="en-US" dirty="0" err="1" smtClean="0"/>
              <a:t>lunak</a:t>
            </a:r>
            <a:endParaRPr lang="en-US" dirty="0" smtClean="0"/>
          </a:p>
          <a:p>
            <a:pPr lvl="2"/>
            <a:r>
              <a:rPr lang="en-US" dirty="0" smtClean="0"/>
              <a:t>Agriculture Expert system </a:t>
            </a:r>
          </a:p>
          <a:p>
            <a:pPr lvl="3"/>
            <a:r>
              <a:rPr lang="en-US" dirty="0" smtClean="0"/>
              <a:t>Remote bug detection for palm tree.</a:t>
            </a:r>
          </a:p>
          <a:p>
            <a:pPr lvl="2"/>
            <a:r>
              <a:rPr lang="en-US" dirty="0" smtClean="0"/>
              <a:t>Big data in agriculture/farming</a:t>
            </a:r>
          </a:p>
          <a:p>
            <a:pPr lvl="3"/>
            <a:r>
              <a:rPr lang="en-US" dirty="0" smtClean="0"/>
              <a:t>Deep learning for feature selection (Tami)</a:t>
            </a:r>
          </a:p>
          <a:p>
            <a:pPr lvl="3"/>
            <a:r>
              <a:rPr lang="en-US" dirty="0" smtClean="0"/>
              <a:t>Evolving MLP for prediction (</a:t>
            </a:r>
            <a:r>
              <a:rPr lang="en-US" dirty="0" err="1" smtClean="0"/>
              <a:t>Romi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Smart-</a:t>
            </a:r>
            <a:r>
              <a:rPr lang="en-US" dirty="0" err="1" smtClean="0"/>
              <a:t>Ranah</a:t>
            </a:r>
            <a:r>
              <a:rPr lang="en-US" dirty="0" smtClean="0"/>
              <a:t>…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50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600" u="sng" dirty="0">
                <a:latin typeface="Baskerville Old Face" panose="02020602080505020303" pitchFamily="18" charset="0"/>
                <a:hlinkClick r:id="rId2"/>
              </a:rPr>
              <a:t>http://www.utsystem.edu/offices/board-regents/uts165-standards</a:t>
            </a:r>
            <a:endParaRPr lang="en-US" sz="1600" dirty="0">
              <a:latin typeface="Baskerville Old Face" panose="02020602080505020303" pitchFamily="18" charset="0"/>
            </a:endParaRPr>
          </a:p>
          <a:p>
            <a:r>
              <a:rPr lang="en-US" sz="1600" u="sng" dirty="0">
                <a:latin typeface="Baskerville Old Face" panose="02020602080505020303" pitchFamily="18" charset="0"/>
                <a:hlinkClick r:id="rId3"/>
              </a:rPr>
              <a:t>https://securityintelligence.com/the-importance-of-ipv6-and-the-internet-of-things/</a:t>
            </a:r>
            <a:endParaRPr lang="en-US" sz="1600" u="sng" dirty="0">
              <a:latin typeface="Baskerville Old Face" panose="02020602080505020303" pitchFamily="18" charset="0"/>
            </a:endParaRPr>
          </a:p>
          <a:p>
            <a:r>
              <a:rPr lang="en-US" sz="1600" u="sng" dirty="0">
                <a:latin typeface="Baskerville Old Face" panose="02020602080505020303" pitchFamily="18" charset="0"/>
                <a:hlinkClick r:id="rId4"/>
              </a:rPr>
              <a:t>http://www.isaca.org/Knowledge-Center/Research/ResearchDeliverables/Pages/internet-of-things-risk-and-value-considerations.aspx</a:t>
            </a:r>
            <a:endParaRPr lang="en-US" sz="1600" u="sng" dirty="0">
              <a:latin typeface="Baskerville Old Face" panose="02020602080505020303" pitchFamily="18" charset="0"/>
            </a:endParaRPr>
          </a:p>
          <a:p>
            <a:r>
              <a:rPr lang="en-US" sz="1600" u="sng" dirty="0">
                <a:latin typeface="Baskerville Old Face" panose="02020602080505020303" pitchFamily="18" charset="0"/>
                <a:hlinkClick r:id="rId5"/>
              </a:rPr>
              <a:t>https://www.owasp.org/images/7/71/Internet_of_Things_Top_Ten_2014-OWASP.pdf</a:t>
            </a:r>
            <a:endParaRPr lang="en-US" sz="1600" dirty="0">
              <a:latin typeface="Baskerville Old Face" panose="02020602080505020303" pitchFamily="18" charset="0"/>
            </a:endParaRPr>
          </a:p>
          <a:p>
            <a:r>
              <a:rPr lang="en-US" sz="1600" u="sng" dirty="0">
                <a:latin typeface="Baskerville Old Face" panose="02020602080505020303" pitchFamily="18" charset="0"/>
                <a:hlinkClick r:id="rId6"/>
              </a:rPr>
              <a:t>https://www.owasp.org/images/3/36/IoTTestingMethodology.pdf</a:t>
            </a:r>
            <a:endParaRPr lang="en-US" sz="1600" u="sng" dirty="0">
              <a:latin typeface="Baskerville Old Face" panose="02020602080505020303" pitchFamily="18" charset="0"/>
            </a:endParaRPr>
          </a:p>
          <a:p>
            <a:r>
              <a:rPr lang="en-US" sz="1600" u="sng" dirty="0">
                <a:latin typeface="Baskerville Old Face" panose="02020602080505020303" pitchFamily="18" charset="0"/>
                <a:hlinkClick r:id="rId7"/>
              </a:rPr>
              <a:t>http://blog.sec-consult.com/2015/11/house-of-keys-industry-wide-https.html</a:t>
            </a:r>
            <a:r>
              <a:rPr lang="en-US" sz="1600" dirty="0">
                <a:latin typeface="Baskerville Old Face" panose="02020602080505020303" pitchFamily="18" charset="0"/>
              </a:rPr>
              <a:t> </a:t>
            </a:r>
          </a:p>
          <a:p>
            <a:r>
              <a:rPr lang="en-US" sz="1600" u="sng" dirty="0">
                <a:latin typeface="Baskerville Old Face" panose="02020602080505020303" pitchFamily="18" charset="0"/>
                <a:hlinkClick r:id="rId8"/>
              </a:rPr>
              <a:t>http://blog.trendmicro.com/trendlabs-security-intelligence/high-profile-mobile-apps-at-risk-due-to-three-year-old-vulnerability/#</a:t>
            </a:r>
            <a:endParaRPr lang="en-US" sz="1600" u="sng" dirty="0">
              <a:latin typeface="Baskerville Old Face" panose="02020602080505020303" pitchFamily="18" charset="0"/>
            </a:endParaRPr>
          </a:p>
          <a:p>
            <a:r>
              <a:rPr lang="en-US" sz="1600" u="sng" dirty="0">
                <a:latin typeface="Baskerville Old Face" panose="02020602080505020303" pitchFamily="18" charset="0"/>
                <a:hlinkClick r:id="rId9"/>
              </a:rPr>
              <a:t>http://www.rs-online.com/designspark/electronics/knowledge-item/eleven-internet-of-things-iot-protocols-you-need-to-know-about</a:t>
            </a:r>
            <a:endParaRPr lang="en-US" sz="1600" u="sng" dirty="0">
              <a:latin typeface="Baskerville Old Face" panose="02020602080505020303" pitchFamily="18" charset="0"/>
            </a:endParaRPr>
          </a:p>
          <a:p>
            <a:r>
              <a:rPr lang="en-US" sz="1600" dirty="0">
                <a:latin typeface="Baskerville Old Face" panose="02020602080505020303" pitchFamily="18" charset="0"/>
                <a:hlinkClick r:id="rId10"/>
              </a:rPr>
              <a:t>https://thenewstack.io/tutorial-prototyping-a-sensor-node-and-iot-gateway-with-arduino-and-raspberry-pi-part-1</a:t>
            </a:r>
            <a:endParaRPr lang="en-US" sz="1600" dirty="0">
              <a:latin typeface="Baskerville Old Face" panose="02020602080505020303" pitchFamily="18" charset="0"/>
            </a:endParaRPr>
          </a:p>
          <a:p>
            <a:r>
              <a:rPr lang="en-US" sz="1600" u="sng" dirty="0">
                <a:latin typeface="Baskerville Old Face" panose="02020602080505020303" pitchFamily="18" charset="0"/>
                <a:hlinkClick r:id="rId11"/>
              </a:rPr>
              <a:t>http://www.business.att.com/content/article/IoT-worldwide_regional_2014-2020-forecast.pdf</a:t>
            </a:r>
            <a:endParaRPr lang="en-US" sz="1600" u="sng" dirty="0">
              <a:latin typeface="Baskerville Old Face" panose="02020602080505020303" pitchFamily="18" charset="0"/>
            </a:endParaRPr>
          </a:p>
          <a:p>
            <a:r>
              <a:rPr lang="en-US" sz="1600" dirty="0">
                <a:latin typeface="Baskerville Old Face" panose="02020602080505020303" pitchFamily="18" charset="0"/>
                <a:hlinkClick r:id="rId12"/>
              </a:rPr>
              <a:t>http://blog.talosintel.com/2016/02/trane-iot.html</a:t>
            </a:r>
            <a:endParaRPr lang="en-US" sz="1600" dirty="0">
              <a:latin typeface="Baskerville Old Face" panose="02020602080505020303" pitchFamily="18" charset="0"/>
            </a:endParaRPr>
          </a:p>
          <a:p>
            <a:r>
              <a:rPr lang="en-US" sz="1600" dirty="0">
                <a:latin typeface="Baskerville Old Face" panose="02020602080505020303" pitchFamily="18" charset="0"/>
                <a:hlinkClick r:id="rId13"/>
              </a:rPr>
              <a:t>http://krebsonsecurity.com/2016/02/iot-reality-smart-devices-dumb-defaults/</a:t>
            </a:r>
            <a:endParaRPr lang="en-US" sz="1600" dirty="0">
              <a:latin typeface="Baskerville Old Face" panose="02020602080505020303" pitchFamily="18" charset="0"/>
            </a:endParaRPr>
          </a:p>
          <a:p>
            <a:r>
              <a:rPr lang="en-US" sz="1600" dirty="0">
                <a:latin typeface="Baskerville Old Face" panose="02020602080505020303" pitchFamily="18" charset="0"/>
                <a:hlinkClick r:id="rId14"/>
              </a:rPr>
              <a:t>http://www.gsma.com/connectedliving/gsma-iot-security-guidelines-complete-document-set</a:t>
            </a:r>
            <a:r>
              <a:rPr lang="en-US" sz="1600" dirty="0" smtClean="0">
                <a:latin typeface="Baskerville Old Face" panose="02020602080505020303" pitchFamily="18" charset="0"/>
                <a:hlinkClick r:id="rId14"/>
              </a:rPr>
              <a:t>/</a:t>
            </a:r>
            <a:endParaRPr lang="en-US" sz="16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80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 noChangeArrowheads="1"/>
          </p:cNvSpPr>
          <p:nvPr>
            <p:ph type="title"/>
          </p:nvPr>
        </p:nvSpPr>
        <p:spPr bwMode="auto">
          <a:xfrm>
            <a:off x="3652516" y="2240519"/>
            <a:ext cx="4239943" cy="299827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199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Arial" panose="020B0604020202020204" pitchFamily="34" charset="0"/>
              </a:rPr>
              <a:t>شكرا</a:t>
            </a:r>
            <a:r>
              <a:rPr kumimoji="0" lang="en-US" alt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58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341</Words>
  <Application>Microsoft Office PowerPoint</Application>
  <PresentationFormat>Custom</PresentationFormat>
  <Paragraphs>125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Accurate &amp; Low-cost  Baha Smart Internet of Farming System</vt:lpstr>
      <vt:lpstr>Data acquisition </vt:lpstr>
      <vt:lpstr>Wireless sensors</vt:lpstr>
      <vt:lpstr>Sensor Nodes  in deployment</vt:lpstr>
      <vt:lpstr>Sensor communication and power</vt:lpstr>
      <vt:lpstr>ABU-Cross-Cloud </vt:lpstr>
      <vt:lpstr>Lab-scale ABU-Cloud</vt:lpstr>
      <vt:lpstr>Adaptive Knowledge Engine</vt:lpstr>
      <vt:lpstr>Mobile applications/services</vt:lpstr>
      <vt:lpstr>Architecture </vt:lpstr>
      <vt:lpstr>Back-end system architecture</vt:lpstr>
      <vt:lpstr>Use case diagram for Mobile Baha-FIST</vt:lpstr>
      <vt:lpstr>Project Phasing</vt:lpstr>
      <vt:lpstr>Budget (Phase 1) </vt:lpstr>
      <vt:lpstr>Timeline (Phase 1) </vt:lpstr>
      <vt:lpstr>Expected results (Overall)</vt:lpstr>
      <vt:lpstr>PowerPoint Presentation</vt:lpstr>
      <vt:lpstr>R&amp;D potential</vt:lpstr>
      <vt:lpstr>References </vt:lpstr>
      <vt:lpstr>شكرا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“Internet of Farming”  Potensi Riset dan Pengembangannya  di Ranah Minang</dc:title>
  <dc:creator>Rahmat Budiarto</dc:creator>
  <cp:lastModifiedBy>ismail - [2010]</cp:lastModifiedBy>
  <cp:revision>27</cp:revision>
  <dcterms:created xsi:type="dcterms:W3CDTF">2017-06-16T09:00:51Z</dcterms:created>
  <dcterms:modified xsi:type="dcterms:W3CDTF">2017-08-09T08:08:19Z</dcterms:modified>
</cp:coreProperties>
</file>