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97" r:id="rId4"/>
    <p:sldId id="298" r:id="rId5"/>
    <p:sldId id="299" r:id="rId6"/>
    <p:sldId id="300" r:id="rId7"/>
    <p:sldId id="293" r:id="rId8"/>
    <p:sldId id="294" r:id="rId9"/>
    <p:sldId id="258" r:id="rId10"/>
    <p:sldId id="301" r:id="rId11"/>
    <p:sldId id="302" r:id="rId12"/>
    <p:sldId id="303" r:id="rId13"/>
    <p:sldId id="295" r:id="rId14"/>
    <p:sldId id="260" r:id="rId15"/>
    <p:sldId id="261" r:id="rId16"/>
    <p:sldId id="263" r:id="rId17"/>
    <p:sldId id="262" r:id="rId18"/>
    <p:sldId id="265" r:id="rId19"/>
    <p:sldId id="264" r:id="rId20"/>
    <p:sldId id="267" r:id="rId21"/>
    <p:sldId id="268" r:id="rId22"/>
    <p:sldId id="26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294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79EAA-6442-4042-ABA4-2EE32BC90DDC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DE874-A5E2-4A8F-B790-1C90CFE06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882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3B015DC-EA66-454E-ADE4-AA39C500BB7A}" type="slidenum">
              <a:rPr lang="zh-CN" altLang="en-US" sz="1200" b="0" smtClean="0">
                <a:latin typeface="Times New Roman" panose="02020603050405020304" pitchFamily="18" charset="0"/>
                <a:ea typeface="宋体" panose="02010600030101010101" pitchFamily="2" charset="-122"/>
              </a:rPr>
              <a:pPr eaLnBrk="1" hangingPunct="1">
                <a:defRPr/>
              </a:pPr>
              <a:t>7</a:t>
            </a:fld>
            <a:endParaRPr lang="en-US" altLang="zh-CN" sz="1200" b="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3142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66788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37580D1-7581-4146-8FC5-E4FF458DADB6}" type="slidenum">
              <a:rPr lang="zh-CN" altLang="en-US" sz="1200" b="0" smtClean="0">
                <a:latin typeface="Times New Roman" panose="02020603050405020304" pitchFamily="18" charset="0"/>
                <a:ea typeface="宋体" panose="02010600030101010101" pitchFamily="2" charset="-122"/>
              </a:rPr>
              <a:pPr eaLnBrk="1" hangingPunct="1">
                <a:defRPr/>
              </a:pPr>
              <a:t>8</a:t>
            </a:fld>
            <a:endParaRPr lang="en-US" altLang="zh-CN" sz="1200" b="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5405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7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8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36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8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2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99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07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4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87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961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 userDrawn="1"/>
        </p:nvSpPr>
        <p:spPr bwMode="auto">
          <a:xfrm>
            <a:off x="11207752" y="6511926"/>
            <a:ext cx="984249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1 - </a:t>
            </a:r>
            <a:fld id="{7AE5B1D5-4E85-4EF6-9665-8D0B9FE5FCFB}" type="slidenum">
              <a:rPr lang="en-US" altLang="en-US" sz="1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00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6530439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A52E8-85B3-4A48-8E9C-30879BB1AF6E}" type="datetimeFigureOut">
              <a:rPr lang="en-US" smtClean="0"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52E7B-8436-4888-9E26-9ACE668B4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6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Wirabuana.ppt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8541" y="1138517"/>
            <a:ext cx="10560424" cy="2335587"/>
          </a:xfrm>
        </p:spPr>
        <p:txBody>
          <a:bodyPr>
            <a:normAutofit fontScale="90000"/>
          </a:bodyPr>
          <a:lstStyle/>
          <a:p>
            <a:r>
              <a:rPr lang="en-US" dirty="0"/>
              <a:t>“</a:t>
            </a:r>
            <a:r>
              <a:rPr lang="en-US" i="1" dirty="0"/>
              <a:t>Internet of Farming</a:t>
            </a:r>
            <a:r>
              <a:rPr lang="en-US" dirty="0"/>
              <a:t>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/>
              <a:t>Riset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Pengembangannya</a:t>
            </a: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973671" cy="1014786"/>
          </a:xfrm>
        </p:spPr>
        <p:txBody>
          <a:bodyPr/>
          <a:lstStyle/>
          <a:p>
            <a:r>
              <a:rPr lang="en-US" dirty="0" err="1" smtClean="0"/>
              <a:t>Kuliah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, FTI, UNAND</a:t>
            </a:r>
          </a:p>
          <a:p>
            <a:r>
              <a:rPr lang="en-US" dirty="0" smtClean="0"/>
              <a:t>Padang, 9 </a:t>
            </a:r>
            <a:r>
              <a:rPr lang="en-US" dirty="0" err="1" smtClean="0"/>
              <a:t>Agustus</a:t>
            </a:r>
            <a:r>
              <a:rPr lang="en-US" dirty="0" smtClean="0"/>
              <a:t> 2017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43364" y="4948518"/>
            <a:ext cx="247721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Rahmat Budiarto</a:t>
            </a:r>
          </a:p>
          <a:p>
            <a:r>
              <a:rPr lang="en-US" dirty="0" smtClean="0"/>
              <a:t>Professor,</a:t>
            </a:r>
          </a:p>
          <a:p>
            <a:r>
              <a:rPr lang="en-US" dirty="0" smtClean="0"/>
              <a:t>CIS </a:t>
            </a:r>
            <a:r>
              <a:rPr lang="en-US" dirty="0" err="1" smtClean="0"/>
              <a:t>Dept</a:t>
            </a:r>
            <a:r>
              <a:rPr lang="en-US" dirty="0" smtClean="0"/>
              <a:t>, College of CSIT</a:t>
            </a:r>
          </a:p>
          <a:p>
            <a:r>
              <a:rPr lang="en-US" dirty="0" err="1" smtClean="0"/>
              <a:t>Albaha</a:t>
            </a:r>
            <a:r>
              <a:rPr lang="en-US" dirty="0" smtClean="0"/>
              <a:t> University, KSA</a:t>
            </a:r>
          </a:p>
          <a:p>
            <a:r>
              <a:rPr lang="en-US" dirty="0"/>
              <a:t>r</a:t>
            </a:r>
            <a:r>
              <a:rPr lang="en-US" dirty="0" smtClean="0"/>
              <a:t>ahmat@baha.edu.sa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8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About Rahmat</a:t>
            </a:r>
          </a:p>
          <a:p>
            <a:r>
              <a:rPr lang="en-US" dirty="0" err="1" smtClean="0"/>
              <a:t>Jaringan</a:t>
            </a:r>
            <a:r>
              <a:rPr lang="en-US" dirty="0" smtClean="0"/>
              <a:t> Internet of Things (</a:t>
            </a:r>
            <a:r>
              <a:rPr lang="en-US" dirty="0" err="1" smtClean="0"/>
              <a:t>IoT</a:t>
            </a:r>
            <a:r>
              <a:rPr lang="en-US" dirty="0" smtClean="0"/>
              <a:t>), </a:t>
            </a:r>
            <a:r>
              <a:rPr lang="en-US" dirty="0" err="1" smtClean="0"/>
              <a:t>Pengantar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IoT</a:t>
            </a:r>
            <a:endParaRPr lang="en-US" dirty="0" smtClean="0"/>
          </a:p>
          <a:p>
            <a:pPr lvl="1"/>
            <a:r>
              <a:rPr lang="en-US" dirty="0" err="1" smtClean="0"/>
              <a:t>Contoh-contoh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Di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di </a:t>
            </a:r>
            <a:r>
              <a:rPr lang="en-US" dirty="0" err="1" smtClean="0"/>
              <a:t>rumah</a:t>
            </a:r>
            <a:r>
              <a:rPr lang="en-US" dirty="0" smtClean="0"/>
              <a:t>, di </a:t>
            </a:r>
            <a:r>
              <a:rPr lang="en-US" dirty="0" err="1" smtClean="0"/>
              <a:t>perkotaan</a:t>
            </a:r>
            <a:r>
              <a:rPr lang="en-US" dirty="0" smtClean="0"/>
              <a:t>, di industry, di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Konsep</a:t>
            </a:r>
            <a:r>
              <a:rPr lang="en-US" dirty="0" smtClean="0"/>
              <a:t> Internet of Farming (</a:t>
            </a:r>
            <a:r>
              <a:rPr lang="en-US" dirty="0" err="1" smtClean="0"/>
              <a:t>IoF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: sensor, </a:t>
            </a:r>
            <a:r>
              <a:rPr lang="en-US" dirty="0" err="1" smtClean="0"/>
              <a:t>jaringan</a:t>
            </a:r>
            <a:r>
              <a:rPr lang="en-US" dirty="0" smtClean="0"/>
              <a:t>, </a:t>
            </a:r>
            <a:r>
              <a:rPr lang="en-US" dirty="0" err="1" smtClean="0"/>
              <a:t>perangkat</a:t>
            </a:r>
            <a:r>
              <a:rPr lang="en-US" dirty="0" smtClean="0"/>
              <a:t> </a:t>
            </a:r>
            <a:r>
              <a:rPr lang="en-US" dirty="0" err="1" smtClean="0"/>
              <a:t>lunak</a:t>
            </a:r>
            <a:endParaRPr lang="en-US" dirty="0" smtClean="0"/>
          </a:p>
          <a:p>
            <a:pPr lvl="1"/>
            <a:r>
              <a:rPr lang="en-US" dirty="0" smtClean="0"/>
              <a:t>Existing systems</a:t>
            </a:r>
          </a:p>
          <a:p>
            <a:r>
              <a:rPr lang="en-US" dirty="0" smtClean="0"/>
              <a:t>Baha-FIST</a:t>
            </a:r>
          </a:p>
          <a:p>
            <a:r>
              <a:rPr lang="en-US" dirty="0" err="1" smtClean="0"/>
              <a:t>Potensi</a:t>
            </a:r>
            <a:r>
              <a:rPr lang="en-US" dirty="0" smtClean="0"/>
              <a:t> </a:t>
            </a:r>
            <a:r>
              <a:rPr lang="en-US" dirty="0" err="1" smtClean="0"/>
              <a:t>Riset</a:t>
            </a:r>
            <a:r>
              <a:rPr lang="en-US" dirty="0" smtClean="0"/>
              <a:t> &amp; </a:t>
            </a:r>
            <a:r>
              <a:rPr lang="en-US" dirty="0" err="1" smtClean="0"/>
              <a:t>Pengembangan</a:t>
            </a:r>
            <a:endParaRPr lang="en-US" dirty="0" smtClean="0"/>
          </a:p>
          <a:p>
            <a:pPr lvl="1"/>
            <a:r>
              <a:rPr lang="en-US" dirty="0" err="1" smtClean="0"/>
              <a:t>Teknologi</a:t>
            </a:r>
            <a:r>
              <a:rPr lang="en-US" dirty="0" smtClean="0"/>
              <a:t> sensor</a:t>
            </a:r>
          </a:p>
          <a:p>
            <a:pPr lvl="1"/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endParaRPr lang="en-US" dirty="0" smtClean="0"/>
          </a:p>
          <a:p>
            <a:pPr lvl="1"/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/</a:t>
            </a:r>
            <a:r>
              <a:rPr lang="en-US" dirty="0" err="1" smtClean="0"/>
              <a:t>perangkat</a:t>
            </a:r>
            <a:r>
              <a:rPr lang="en-US" dirty="0" smtClean="0"/>
              <a:t> </a:t>
            </a:r>
            <a:r>
              <a:rPr lang="en-US" dirty="0" err="1" smtClean="0"/>
              <a:t>lunak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64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42935" y="5693224"/>
            <a:ext cx="3765367" cy="76707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About </a:t>
            </a:r>
            <a:r>
              <a:rPr lang="en-US" dirty="0" err="1"/>
              <a:t>rahmat</a:t>
            </a:r>
            <a:endParaRPr lang="en-GB" dirty="0"/>
          </a:p>
        </p:txBody>
      </p:sp>
      <p:pic>
        <p:nvPicPr>
          <p:cNvPr id="5" name="Picture 4" descr="indones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135" y="4797432"/>
            <a:ext cx="4062416" cy="2056920"/>
          </a:xfrm>
          <a:prstGeom prst="rect">
            <a:avLst/>
          </a:prstGeom>
        </p:spPr>
      </p:pic>
      <p:pic>
        <p:nvPicPr>
          <p:cNvPr id="6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638" y="2335851"/>
            <a:ext cx="1743772" cy="2636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static8.depositphotos.com/1004216/938/v/950/depositphotos_9386374-Japan---vector-ma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949" y="96979"/>
            <a:ext cx="3153737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6035282" y="2185791"/>
            <a:ext cx="2953976" cy="729326"/>
          </a:xfrm>
          <a:prstGeom prst="straightConnector1">
            <a:avLst/>
          </a:prstGeom>
          <a:ln w="76200" cap="rnd" cmpd="sng">
            <a:solidFill>
              <a:srgbClr val="002060">
                <a:alpha val="60000"/>
              </a:srgbClr>
            </a:solidFill>
            <a:prstDash val="solid"/>
            <a:tailEnd type="arrow"/>
          </a:ln>
          <a:scene3d>
            <a:camera prst="orthographicFront"/>
            <a:lightRig rig="threePt" dir="t"/>
          </a:scene3d>
          <a:sp3d extrusionH="76200">
            <a:extrusionClr>
              <a:srgbClr val="00B0F0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886" y="506309"/>
            <a:ext cx="2019825" cy="2435927"/>
          </a:xfrm>
          <a:prstGeom prst="rect">
            <a:avLst/>
          </a:prstGeom>
        </p:spPr>
      </p:pic>
      <p:sp>
        <p:nvSpPr>
          <p:cNvPr id="10" name="Arc 9"/>
          <p:cNvSpPr/>
          <p:nvPr/>
        </p:nvSpPr>
        <p:spPr>
          <a:xfrm>
            <a:off x="2142898" y="1370163"/>
            <a:ext cx="3987203" cy="2028826"/>
          </a:xfrm>
          <a:prstGeom prst="arc">
            <a:avLst>
              <a:gd name="adj1" fmla="val 13725821"/>
              <a:gd name="adj2" fmla="val 941498"/>
            </a:avLst>
          </a:prstGeom>
          <a:ln w="76200">
            <a:solidFill>
              <a:srgbClr val="002060">
                <a:alpha val="60000"/>
              </a:srgb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Arc 10"/>
          <p:cNvSpPr/>
          <p:nvPr/>
        </p:nvSpPr>
        <p:spPr>
          <a:xfrm rot="2075057">
            <a:off x="7026527" y="2121332"/>
            <a:ext cx="2553403" cy="4287556"/>
          </a:xfrm>
          <a:prstGeom prst="arc">
            <a:avLst>
              <a:gd name="adj1" fmla="val 15846630"/>
              <a:gd name="adj2" fmla="val 4205407"/>
            </a:avLst>
          </a:prstGeom>
          <a:ln w="76200">
            <a:solidFill>
              <a:srgbClr val="002060">
                <a:alpha val="60000"/>
              </a:srgb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7156097" y="5892097"/>
            <a:ext cx="1239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Jakarta</a:t>
            </a:r>
          </a:p>
        </p:txBody>
      </p:sp>
      <p:sp>
        <p:nvSpPr>
          <p:cNvPr id="14" name="Oval 13"/>
          <p:cNvSpPr/>
          <p:nvPr/>
        </p:nvSpPr>
        <p:spPr>
          <a:xfrm>
            <a:off x="7601014" y="6065611"/>
            <a:ext cx="174725" cy="19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1829832" y="3186828"/>
            <a:ext cx="435087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am Ja</a:t>
            </a:r>
            <a:r>
              <a:rPr lang="en-US" sz="48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anese</a:t>
            </a:r>
          </a:p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</a:t>
            </a:r>
          </a:p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speak Ja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anese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2070" y="6229832"/>
            <a:ext cx="85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Java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583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4" grpId="0" animBg="1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PhD in Comp. </a:t>
            </a:r>
            <a:r>
              <a:rPr lang="en-GB" dirty="0" smtClean="0"/>
              <a:t>Engineering from Nagoya Inst. Of Tech. Japan (1998)</a:t>
            </a:r>
          </a:p>
          <a:p>
            <a:r>
              <a:rPr lang="en-US" dirty="0" smtClean="0"/>
              <a:t>10 years industrial experiences</a:t>
            </a:r>
          </a:p>
          <a:p>
            <a:r>
              <a:rPr lang="id-ID" dirty="0" smtClean="0"/>
              <a:t>&gt; </a:t>
            </a:r>
            <a:r>
              <a:rPr lang="en-US" dirty="0" smtClean="0"/>
              <a:t>15 years as academic </a:t>
            </a:r>
            <a:endParaRPr lang="id-ID" dirty="0" smtClean="0"/>
          </a:p>
          <a:p>
            <a:r>
              <a:rPr lang="id-ID" dirty="0" smtClean="0"/>
              <a:t>Was:</a:t>
            </a:r>
          </a:p>
          <a:p>
            <a:pPr lvl="1"/>
            <a:r>
              <a:rPr lang="id-ID" dirty="0" smtClean="0"/>
              <a:t>Deputy Director/Co-founder NAV6-Center, USM, M</a:t>
            </a:r>
            <a:r>
              <a:rPr lang="en-US" dirty="0" smtClean="0"/>
              <a:t>’</a:t>
            </a:r>
            <a:r>
              <a:rPr lang="en-US" dirty="0" err="1" smtClean="0"/>
              <a:t>sia</a:t>
            </a:r>
            <a:r>
              <a:rPr lang="id-ID" dirty="0" smtClean="0"/>
              <a:t> (2005-2009)</a:t>
            </a:r>
          </a:p>
          <a:p>
            <a:pPr lvl="1"/>
            <a:r>
              <a:rPr lang="id-ID" dirty="0" smtClean="0"/>
              <a:t>Chair, Security Working Group, APAN (2006-2008)</a:t>
            </a:r>
          </a:p>
          <a:p>
            <a:pPr lvl="1"/>
            <a:r>
              <a:rPr lang="id-ID" dirty="0" smtClean="0"/>
              <a:t>Chair, Fellowship Committee, APAN (2007-2008)</a:t>
            </a:r>
          </a:p>
          <a:p>
            <a:pPr lvl="1"/>
            <a:r>
              <a:rPr lang="id-ID" dirty="0" smtClean="0"/>
              <a:t>Member, Steering Committee, ID-IPv6TF (2013-</a:t>
            </a:r>
            <a:r>
              <a:rPr lang="en-US" dirty="0" smtClean="0"/>
              <a:t>2015</a:t>
            </a:r>
            <a:r>
              <a:rPr lang="id-ID" dirty="0" smtClean="0"/>
              <a:t>)</a:t>
            </a:r>
          </a:p>
          <a:p>
            <a:pPr lvl="1"/>
            <a:r>
              <a:rPr lang="id-ID" dirty="0"/>
              <a:t>Member, Steering Committee</a:t>
            </a:r>
            <a:r>
              <a:rPr lang="id-ID" dirty="0" smtClean="0"/>
              <a:t>, Cyber-Army Project KODAM 7 </a:t>
            </a:r>
            <a:r>
              <a:rPr lang="id-ID" dirty="0" smtClean="0">
                <a:hlinkClick r:id="rId2" action="ppaction://hlinkpres?slideindex=1&amp;slidetitle="/>
              </a:rPr>
              <a:t>Wirabuana </a:t>
            </a:r>
            <a:r>
              <a:rPr lang="id-ID" dirty="0" smtClean="0"/>
              <a:t>(2013)</a:t>
            </a:r>
            <a:endParaRPr lang="en-US" dirty="0" smtClean="0"/>
          </a:p>
          <a:p>
            <a:r>
              <a:rPr lang="en-US" dirty="0" smtClean="0"/>
              <a:t>Research Publications: </a:t>
            </a:r>
            <a:r>
              <a:rPr lang="id-ID" dirty="0" smtClean="0"/>
              <a:t> &gt;</a:t>
            </a:r>
            <a:r>
              <a:rPr lang="en-US" dirty="0" smtClean="0"/>
              <a:t>250 (&gt;105 SCOPUS indexed)</a:t>
            </a:r>
          </a:p>
          <a:p>
            <a:r>
              <a:rPr lang="id-ID" dirty="0" smtClean="0"/>
              <a:t>Research </a:t>
            </a:r>
            <a:r>
              <a:rPr lang="en-US" dirty="0" smtClean="0"/>
              <a:t>Grants</a:t>
            </a:r>
            <a:r>
              <a:rPr lang="id-ID" dirty="0" smtClean="0"/>
              <a:t> &gt; 15</a:t>
            </a:r>
          </a:p>
          <a:p>
            <a:r>
              <a:rPr lang="en-US" dirty="0" smtClean="0"/>
              <a:t> Awards….</a:t>
            </a:r>
          </a:p>
        </p:txBody>
      </p:sp>
    </p:spTree>
    <p:extLst>
      <p:ext uri="{BB962C8B-B14F-4D97-AF65-F5344CB8AC3E}">
        <p14:creationId xmlns:p14="http://schemas.microsoft.com/office/powerpoint/2010/main" val="147333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0" y="-171400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600"/>
              <a:t>R&amp;D&amp;</a:t>
            </a:r>
            <a:r>
              <a:rPr lang="id-ID" sz="4800" b="1"/>
              <a:t>C</a:t>
            </a:r>
            <a:endParaRPr lang="id-ID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646598"/>
            <a:ext cx="4392488" cy="62114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646597"/>
            <a:ext cx="4392488" cy="622596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33" y="615301"/>
            <a:ext cx="4370777" cy="6194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5" y="605020"/>
            <a:ext cx="4330399" cy="613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0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103"/>
            <a:ext cx="4307541" cy="77072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Current researches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553" y="806825"/>
            <a:ext cx="10878670" cy="1828799"/>
          </a:xfrm>
        </p:spPr>
        <p:txBody>
          <a:bodyPr/>
          <a:lstStyle/>
          <a:p>
            <a:r>
              <a:rPr lang="en-US" dirty="0" smtClean="0"/>
              <a:t>Optimizing the ERP development in </a:t>
            </a:r>
            <a:r>
              <a:rPr lang="en-US" dirty="0" err="1" smtClean="0"/>
              <a:t>Albaha</a:t>
            </a:r>
            <a:r>
              <a:rPr lang="en-US" dirty="0" smtClean="0"/>
              <a:t> university (Research grant under </a:t>
            </a:r>
            <a:r>
              <a:rPr lang="en-US" dirty="0" err="1" smtClean="0"/>
              <a:t>Albaha</a:t>
            </a:r>
            <a:r>
              <a:rPr lang="en-US" dirty="0" smtClean="0"/>
              <a:t> Univ.)</a:t>
            </a:r>
          </a:p>
          <a:p>
            <a:r>
              <a:rPr lang="en-US" dirty="0" smtClean="0"/>
              <a:t>Smart Baha Internet of Farming Systems (Research grant under </a:t>
            </a:r>
            <a:r>
              <a:rPr lang="en-US" dirty="0" err="1" smtClean="0"/>
              <a:t>Albaha</a:t>
            </a:r>
            <a:r>
              <a:rPr lang="en-US" dirty="0" smtClean="0"/>
              <a:t> University)</a:t>
            </a: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741" y="2439779"/>
            <a:ext cx="6217866" cy="4104456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84036" y="3611522"/>
            <a:ext cx="3648635" cy="1956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000" dirty="0" smtClean="0"/>
              <a:t>Baha-Sensor Cloud</a:t>
            </a:r>
          </a:p>
          <a:p>
            <a:r>
              <a:rPr lang="id-ID" sz="2000" dirty="0" smtClean="0"/>
              <a:t>Mobile Farming System</a:t>
            </a:r>
          </a:p>
          <a:p>
            <a:r>
              <a:rPr lang="id-ID" sz="2000" dirty="0" smtClean="0"/>
              <a:t>Baha Cloud</a:t>
            </a:r>
          </a:p>
          <a:p>
            <a:r>
              <a:rPr lang="id-ID" sz="2000" dirty="0" smtClean="0"/>
              <a:t>Adaptive Knowledge Engine for Big Data in farming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2691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25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47851" y="231776"/>
            <a:ext cx="8577263" cy="6461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4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The Internet of Things</a:t>
            </a:r>
            <a:r>
              <a:rPr lang="en-US" altLang="zh-CN" sz="32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</a:t>
            </a:r>
            <a:r>
              <a:rPr lang="en-US" altLang="zh-CN" sz="4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(</a:t>
            </a:r>
            <a:r>
              <a:rPr lang="en-US" altLang="zh-CN" sz="4000" dirty="0" err="1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IoT</a:t>
            </a:r>
            <a:r>
              <a:rPr lang="en-US" altLang="zh-CN" sz="4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)</a:t>
            </a:r>
          </a:p>
        </p:txBody>
      </p:sp>
      <p:pic>
        <p:nvPicPr>
          <p:cNvPr id="7987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445" y="1001713"/>
            <a:ext cx="572452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9876" name="Group 4"/>
          <p:cNvGrpSpPr>
            <a:grpSpLocks/>
          </p:cNvGrpSpPr>
          <p:nvPr/>
        </p:nvGrpSpPr>
        <p:grpSpPr bwMode="auto">
          <a:xfrm>
            <a:off x="4318212" y="1735701"/>
            <a:ext cx="5148263" cy="3313112"/>
            <a:chOff x="3947" y="7868"/>
            <a:chExt cx="4351" cy="2711"/>
          </a:xfrm>
        </p:grpSpPr>
        <p:sp>
          <p:nvSpPr>
            <p:cNvPr id="1248261" name="Cloud"/>
            <p:cNvSpPr>
              <a:spLocks noChangeAspect="1" noEditPoints="1" noChangeArrowheads="1"/>
            </p:cNvSpPr>
            <p:nvPr/>
          </p:nvSpPr>
          <p:spPr bwMode="auto">
            <a:xfrm rot="190367">
              <a:off x="3947" y="9042"/>
              <a:ext cx="1988" cy="982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-1" y="8613"/>
                    <a:pt x="-1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4" y="13940"/>
                    <a:pt x="474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299"/>
                    <a:pt x="6247" y="20299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6"/>
                    <a:pt x="11036" y="21596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6"/>
                    <a:pt x="15802" y="18946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-1"/>
                    <a:pt x="16758" y="-1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-1"/>
                    <a:pt x="13174" y="-1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49"/>
                    <a:pt x="9358" y="649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1"/>
                    <a:pt x="5288" y="1971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09"/>
                    <a:pt x="2172" y="13109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3AF2E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 eaLnBrk="1" hangingPunct="1">
                <a:defRPr/>
              </a:pPr>
              <a:r>
                <a:rPr kumimoji="1" lang="en-US" altLang="zh-CN" sz="2400">
                  <a:solidFill>
                    <a:srgbClr val="CC3300"/>
                  </a:solidFill>
                  <a:latin typeface="Arial" charset="0"/>
                  <a:ea typeface="宋体" charset="0"/>
                  <a:cs typeface="宋体" charset="0"/>
                </a:rPr>
                <a:t>Internet</a:t>
              </a:r>
            </a:p>
            <a:p>
              <a:pPr algn="ctr" eaLnBrk="1" hangingPunct="1">
                <a:defRPr/>
              </a:pPr>
              <a:r>
                <a:rPr kumimoji="1" lang="en-US" altLang="zh-CN" sz="2400">
                  <a:solidFill>
                    <a:srgbClr val="CC3300"/>
                  </a:solidFill>
                  <a:latin typeface="Arial" charset="0"/>
                  <a:ea typeface="宋体" charset="0"/>
                  <a:cs typeface="宋体" charset="0"/>
                </a:rPr>
                <a:t>Clouds</a:t>
              </a:r>
              <a:endParaRPr kumimoji="1" lang="en-US" altLang="zh-CN" sz="4000">
                <a:solidFill>
                  <a:srgbClr val="CC3300"/>
                </a:solidFill>
                <a:latin typeface="Arial" charset="0"/>
                <a:ea typeface="ＭＳ Ｐゴシック" charset="0"/>
                <a:cs typeface="魏碑" charset="0"/>
              </a:endParaRPr>
            </a:p>
          </p:txBody>
        </p:sp>
        <p:sp>
          <p:nvSpPr>
            <p:cNvPr id="1248262" name="Cloud"/>
            <p:cNvSpPr>
              <a:spLocks noChangeAspect="1" noEditPoints="1" noChangeArrowheads="1"/>
            </p:cNvSpPr>
            <p:nvPr/>
          </p:nvSpPr>
          <p:spPr bwMode="auto">
            <a:xfrm>
              <a:off x="6354" y="9125"/>
              <a:ext cx="1944" cy="903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-1" y="8613"/>
                    <a:pt x="-1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4" y="13940"/>
                    <a:pt x="474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299"/>
                    <a:pt x="6247" y="20299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6"/>
                    <a:pt x="11036" y="21596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6"/>
                    <a:pt x="15802" y="18946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-1"/>
                    <a:pt x="16758" y="-1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-1"/>
                    <a:pt x="13174" y="-1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49"/>
                    <a:pt x="9358" y="649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1"/>
                    <a:pt x="5288" y="1971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09"/>
                    <a:pt x="2172" y="13109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3AF2E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 eaLnBrk="1" hangingPunct="1">
                <a:defRPr/>
              </a:pPr>
              <a:r>
                <a:rPr kumimoji="1" lang="en-US" altLang="zh-CN" sz="2000">
                  <a:solidFill>
                    <a:srgbClr val="CC3300"/>
                  </a:solidFill>
                  <a:latin typeface="Arial" charset="0"/>
                  <a:ea typeface="宋体" charset="0"/>
                  <a:cs typeface="宋体" charset="0"/>
                </a:rPr>
                <a:t>Internet of Things</a:t>
              </a:r>
              <a:endParaRPr kumimoji="1" lang="en-US" altLang="zh-CN" sz="3600">
                <a:solidFill>
                  <a:srgbClr val="CC3300"/>
                </a:solidFill>
                <a:latin typeface="Arial" charset="0"/>
                <a:ea typeface="ＭＳ Ｐゴシック" charset="0"/>
                <a:cs typeface="魏碑" charset="0"/>
              </a:endParaRPr>
            </a:p>
          </p:txBody>
        </p:sp>
        <p:sp>
          <p:nvSpPr>
            <p:cNvPr id="1248263" name="Cloud"/>
            <p:cNvSpPr>
              <a:spLocks noChangeAspect="1" noEditPoints="1" noChangeArrowheads="1"/>
            </p:cNvSpPr>
            <p:nvPr/>
          </p:nvSpPr>
          <p:spPr bwMode="auto">
            <a:xfrm rot="266843">
              <a:off x="5136" y="7868"/>
              <a:ext cx="1889" cy="902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-1" y="8613"/>
                    <a:pt x="-1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4" y="13940"/>
                    <a:pt x="474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299"/>
                    <a:pt x="6247" y="20299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6"/>
                    <a:pt x="11036" y="21596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6"/>
                    <a:pt x="15802" y="18946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-1"/>
                    <a:pt x="16758" y="-1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-1"/>
                    <a:pt x="13174" y="-1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49"/>
                    <a:pt x="9358" y="649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1"/>
                    <a:pt x="5288" y="1971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09"/>
                    <a:pt x="2172" y="13109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3AF2E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rgbClr val="000000">
                  <a:alpha val="74998"/>
                </a:srgbClr>
              </a:outerShdw>
            </a:effectLst>
          </p:spPr>
          <p:txBody>
            <a:bodyPr/>
            <a:lstStyle/>
            <a:p>
              <a:pPr algn="ctr" eaLnBrk="1" hangingPunct="1">
                <a:defRPr/>
              </a:pPr>
              <a:r>
                <a:rPr kumimoji="1" lang="en-US" altLang="zh-CN" sz="2000">
                  <a:solidFill>
                    <a:srgbClr val="CC3300"/>
                  </a:solidFill>
                  <a:latin typeface="Arial" charset="0"/>
                  <a:ea typeface="宋体" charset="0"/>
                  <a:cs typeface="宋体" charset="0"/>
                </a:rPr>
                <a:t>The Internet</a:t>
              </a:r>
              <a:endParaRPr kumimoji="1" lang="en-US" altLang="zh-CN" sz="3600">
                <a:solidFill>
                  <a:srgbClr val="CC3300"/>
                </a:solidFill>
                <a:latin typeface="Arial" charset="0"/>
                <a:ea typeface="ＭＳ Ｐゴシック" charset="0"/>
                <a:cs typeface="魏碑" charset="0"/>
              </a:endParaRPr>
            </a:p>
          </p:txBody>
        </p:sp>
        <p:cxnSp>
          <p:nvCxnSpPr>
            <p:cNvPr id="79881" name="AutoShape 8"/>
            <p:cNvCxnSpPr>
              <a:cxnSpLocks noChangeShapeType="1"/>
            </p:cNvCxnSpPr>
            <p:nvPr/>
          </p:nvCxnSpPr>
          <p:spPr bwMode="auto">
            <a:xfrm>
              <a:off x="5318" y="9532"/>
              <a:ext cx="1498" cy="1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82" name="AutoShape 9"/>
            <p:cNvCxnSpPr>
              <a:cxnSpLocks noChangeShapeType="1"/>
            </p:cNvCxnSpPr>
            <p:nvPr/>
          </p:nvCxnSpPr>
          <p:spPr bwMode="auto">
            <a:xfrm flipV="1">
              <a:off x="5136" y="8524"/>
              <a:ext cx="644" cy="742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83" name="AutoShape 10"/>
            <p:cNvCxnSpPr>
              <a:cxnSpLocks noChangeShapeType="1"/>
            </p:cNvCxnSpPr>
            <p:nvPr/>
          </p:nvCxnSpPr>
          <p:spPr bwMode="auto">
            <a:xfrm>
              <a:off x="6312" y="8468"/>
              <a:ext cx="868" cy="85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84" name="Text Box 11"/>
            <p:cNvSpPr txBox="1">
              <a:spLocks noChangeArrowheads="1"/>
            </p:cNvSpPr>
            <p:nvPr/>
          </p:nvSpPr>
          <p:spPr bwMode="auto">
            <a:xfrm>
              <a:off x="5304" y="10134"/>
              <a:ext cx="1568" cy="44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ct val="3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3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Ø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3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lnSpc>
                  <a:spcPct val="90000"/>
                </a:lnSpc>
                <a:spcBef>
                  <a:spcPct val="3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lnSpc>
                  <a:spcPct val="90000"/>
                </a:lnSpc>
                <a:spcBef>
                  <a:spcPct val="3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30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CN" sz="1900">
                  <a:solidFill>
                    <a:srgbClr val="CC33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Smart Earth</a:t>
              </a:r>
              <a:endParaRPr kumimoji="1" lang="en-US" altLang="zh-CN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1248268" name="Text Box 12"/>
          <p:cNvSpPr txBox="1">
            <a:spLocks noChangeArrowheads="1"/>
          </p:cNvSpPr>
          <p:nvPr/>
        </p:nvSpPr>
        <p:spPr bwMode="auto">
          <a:xfrm>
            <a:off x="9241568" y="1901353"/>
            <a:ext cx="2592387" cy="270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36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  <a:t>Smart </a:t>
            </a:r>
            <a:br>
              <a:rPr kumimoji="1" lang="en-US" altLang="zh-CN" sz="36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</a:br>
            <a:r>
              <a:rPr kumimoji="1" lang="en-US" altLang="zh-CN" sz="36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  <a:t>Earth:</a:t>
            </a:r>
            <a:r>
              <a:rPr kumimoji="1" lang="en-US" altLang="zh-CN" sz="24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zh-CN" sz="28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  <a:t>An </a:t>
            </a:r>
            <a:br>
              <a:rPr kumimoji="1" lang="en-US" altLang="zh-CN" sz="28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</a:br>
            <a:r>
              <a:rPr kumimoji="1" lang="en-US" altLang="zh-CN" sz="28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  <a:t>IBM </a:t>
            </a:r>
            <a:br>
              <a:rPr kumimoji="1" lang="en-US" altLang="zh-CN" sz="28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</a:br>
            <a:r>
              <a:rPr kumimoji="1" lang="en-US" altLang="zh-CN" sz="2800" dirty="0">
                <a:solidFill>
                  <a:srgbClr val="00FF00"/>
                </a:solidFill>
                <a:latin typeface="Times New Roman" charset="0"/>
                <a:ea typeface="ＭＳ Ｐゴシック" charset="0"/>
                <a:cs typeface="魏碑" charset="0"/>
              </a:rPr>
              <a:t>Dream</a:t>
            </a:r>
          </a:p>
        </p:txBody>
      </p:sp>
      <p:sp>
        <p:nvSpPr>
          <p:cNvPr id="2" name="TextBox 1"/>
          <p:cNvSpPr txBox="1"/>
          <p:nvPr/>
        </p:nvSpPr>
        <p:spPr>
          <a:xfrm flipH="1">
            <a:off x="126402" y="5047038"/>
            <a:ext cx="4651787" cy="1713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M2M (Machine to Machine)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“Internet of Everything” (Cisco Systems)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“World Size Web” (Bruce </a:t>
            </a:r>
            <a:r>
              <a:rPr lang="en-US" dirty="0" err="1">
                <a:latin typeface="Baskerville Old Face" panose="02020602080505020303" pitchFamily="18" charset="0"/>
              </a:rPr>
              <a:t>Schneier</a:t>
            </a:r>
            <a:r>
              <a:rPr lang="en-US" dirty="0">
                <a:latin typeface="Baskerville Old Face" panose="02020602080505020303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“Skynet” (Terminator movie)</a:t>
            </a:r>
          </a:p>
        </p:txBody>
      </p:sp>
    </p:spTree>
    <p:extLst>
      <p:ext uri="{BB962C8B-B14F-4D97-AF65-F5344CB8AC3E}">
        <p14:creationId xmlns:p14="http://schemas.microsoft.com/office/powerpoint/2010/main" val="321696495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2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847850" y="368300"/>
            <a:ext cx="8820150" cy="534988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ea typeface="宋体" pitchFamily="2" charset="-122"/>
              </a:rPr>
              <a:t>Opportunities of </a:t>
            </a:r>
            <a:r>
              <a:rPr lang="en-US" altLang="zh-CN" sz="3200" b="1" dirty="0" err="1">
                <a:ea typeface="宋体" pitchFamily="2" charset="-122"/>
              </a:rPr>
              <a:t>IoT</a:t>
            </a:r>
            <a:r>
              <a:rPr lang="en-US" altLang="zh-CN" sz="3200" b="1" dirty="0">
                <a:ea typeface="宋体" pitchFamily="2" charset="-122"/>
              </a:rPr>
              <a:t> in 3 Dimensions</a:t>
            </a:r>
          </a:p>
        </p:txBody>
      </p:sp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" t="7481" r="5487" b="4829"/>
          <a:stretch>
            <a:fillRect/>
          </a:stretch>
        </p:blipFill>
        <p:spPr bwMode="auto">
          <a:xfrm>
            <a:off x="2843213" y="1295401"/>
            <a:ext cx="7046912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6970713" y="5868989"/>
            <a:ext cx="2172390" cy="276999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>
                <a:solidFill>
                  <a:srgbClr val="66FFFF"/>
                </a:solidFill>
                <a:latin typeface="Arial" charset="0"/>
              </a:rPr>
              <a:t>(courtesy of Wikipedia, 2010)</a:t>
            </a:r>
          </a:p>
        </p:txBody>
      </p:sp>
    </p:spTree>
    <p:extLst>
      <p:ext uri="{BB962C8B-B14F-4D97-AF65-F5344CB8AC3E}">
        <p14:creationId xmlns:p14="http://schemas.microsoft.com/office/powerpoint/2010/main" val="383993329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of Things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interconnection via the Internet of computing devices embedded in everyday objects, enabling them to send and receive data.</a:t>
            </a:r>
          </a:p>
          <a:p>
            <a:r>
              <a:rPr lang="en-US" dirty="0"/>
              <a:t>combine sensors, actuators, and networked intelligence.</a:t>
            </a:r>
          </a:p>
          <a:p>
            <a:endParaRPr lang="en-US" dirty="0"/>
          </a:p>
        </p:txBody>
      </p:sp>
      <p:pic>
        <p:nvPicPr>
          <p:cNvPr id="8" name="Picture 4" descr="Image result for internet of things 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825625"/>
            <a:ext cx="5768106" cy="417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73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Human body: Sensors + connectivity</a:t>
            </a:r>
          </a:p>
          <a:p>
            <a:r>
              <a:rPr lang="en-US" dirty="0" smtClean="0"/>
              <a:t>Home: Remotely </a:t>
            </a:r>
            <a:r>
              <a:rPr lang="en-US" dirty="0"/>
              <a:t>monitor and manage your home </a:t>
            </a:r>
            <a:r>
              <a:rPr lang="en-US" dirty="0" smtClean="0"/>
              <a:t>and cut </a:t>
            </a:r>
            <a:r>
              <a:rPr lang="en-US" dirty="0"/>
              <a:t>down on your monthly bills and resource </a:t>
            </a:r>
            <a:r>
              <a:rPr lang="en-US" dirty="0" smtClean="0"/>
              <a:t>usage.</a:t>
            </a:r>
          </a:p>
          <a:p>
            <a:r>
              <a:rPr lang="en-US" dirty="0" smtClean="0"/>
              <a:t>City: Engage </a:t>
            </a:r>
            <a:r>
              <a:rPr lang="en-US" dirty="0"/>
              <a:t>with the data exhaust produced from your city and </a:t>
            </a:r>
            <a:r>
              <a:rPr lang="en-US" dirty="0" smtClean="0"/>
              <a:t>neighborhood</a:t>
            </a:r>
          </a:p>
          <a:p>
            <a:r>
              <a:rPr lang="en-US" dirty="0" smtClean="0"/>
              <a:t>Industry: Optimize </a:t>
            </a:r>
            <a:r>
              <a:rPr lang="en-US" dirty="0"/>
              <a:t>operations, boost productivity and save in resources and costs</a:t>
            </a:r>
          </a:p>
          <a:p>
            <a:r>
              <a:rPr lang="en-US" dirty="0" smtClean="0"/>
              <a:t>Environment: </a:t>
            </a:r>
            <a:r>
              <a:rPr lang="en-US" dirty="0"/>
              <a:t>Understand and better manage what we currently have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9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340" y="1"/>
            <a:ext cx="10335472" cy="690282"/>
          </a:xfrm>
        </p:spPr>
        <p:txBody>
          <a:bodyPr>
            <a:normAutofit/>
          </a:bodyPr>
          <a:lstStyle/>
          <a:p>
            <a:r>
              <a:rPr lang="en-US" sz="2400" dirty="0"/>
              <a:t>https://www.postscapes.com/internet-of-things-examples/</a:t>
            </a:r>
          </a:p>
        </p:txBody>
      </p:sp>
      <p:pic>
        <p:nvPicPr>
          <p:cNvPr id="1026" name="Picture 2" descr="https://djwvbgv1efmz2.cloudfront.net/examples/body/smart-pajama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31" y="690283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jwvbgv1efmz2.cloudfront.net/examples/body/glowcap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148" y="690283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8" y="690283"/>
            <a:ext cx="2714625" cy="171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9528" y="690283"/>
            <a:ext cx="2714625" cy="1714500"/>
          </a:xfrm>
          <a:prstGeom prst="rect">
            <a:avLst/>
          </a:prstGeom>
        </p:spPr>
      </p:pic>
      <p:pic>
        <p:nvPicPr>
          <p:cNvPr id="1030" name="Picture 6" descr="https://djwvbgv1efmz2.cloudfront.net/examples/home/outlet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31" y="2629087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djwvbgv1efmz2.cloudfront.net/examples/home/keys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252" y="2844240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6076" y="2852271"/>
            <a:ext cx="2714625" cy="1714500"/>
          </a:xfrm>
          <a:prstGeom prst="rect">
            <a:avLst/>
          </a:prstGeom>
        </p:spPr>
      </p:pic>
      <p:pic>
        <p:nvPicPr>
          <p:cNvPr id="1034" name="Picture 10" descr="https://djwvbgv1efmz2.cloudfront.net/examples/home/lights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038" y="2852271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djwvbgv1efmz2.cloudfront.net/examples/city/big-belly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31" y="4842248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djwvbgv1efmz2.cloudfront.net/examples/city/streetline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451" y="4842248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djwvbgv1efmz2.cloudfront.net/examples/city/dontflush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043" y="4842248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djwvbgv1efmz2.cloudfront.net/examples/city/streetlights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635" y="4842248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85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jwvbgv1efmz2.cloudfront.net/examples/industry/engin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87" y="208616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djwvbgv1efmz2.cloudfront.net/examples/industry/stor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716" y="208616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jwvbgv1efmz2.cloudfront.net/examples/industry/infastructur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387" y="208616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djwvbgv1efmz2.cloudfront.net/examples/industry/farm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669" y="208616"/>
            <a:ext cx="271462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187" y="2374527"/>
            <a:ext cx="2714625" cy="171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7715" y="2374527"/>
            <a:ext cx="2714625" cy="171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999" y="2293844"/>
            <a:ext cx="2714625" cy="171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1669" y="2293844"/>
            <a:ext cx="27146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6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1" y="200026"/>
            <a:ext cx="8393113" cy="646331"/>
          </a:xfrm>
        </p:spPr>
        <p:txBody>
          <a:bodyPr>
            <a:normAutofit/>
          </a:bodyPr>
          <a:lstStyle/>
          <a:p>
            <a:r>
              <a:rPr lang="id-ID" sz="4000" b="1" dirty="0"/>
              <a:t>Wireless Body Area Network</a:t>
            </a:r>
            <a:endParaRPr lang="en-GB" sz="40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956" y="1577247"/>
            <a:ext cx="88392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39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E-energy/E-grids</a:t>
            </a:r>
            <a:endParaRPr lang="en-US" dirty="0"/>
          </a:p>
        </p:txBody>
      </p:sp>
      <p:pic>
        <p:nvPicPr>
          <p:cNvPr id="3074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975" y="1398495"/>
            <a:ext cx="6916617" cy="521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50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of Farming</a:t>
            </a:r>
            <a:endParaRPr lang="en-US" dirty="0"/>
          </a:p>
        </p:txBody>
      </p:sp>
      <p:pic>
        <p:nvPicPr>
          <p:cNvPr id="4102" name="Picture 6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496" y="1825625"/>
            <a:ext cx="652700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30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2377281"/>
            <a:ext cx="47625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9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 equipped tractors</a:t>
            </a:r>
            <a:endParaRPr lang="en-US" dirty="0"/>
          </a:p>
        </p:txBody>
      </p:sp>
      <p:pic>
        <p:nvPicPr>
          <p:cNvPr id="5124" name="Picture 4" descr="Image result for internet of farming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058" y="2034988"/>
            <a:ext cx="69342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897" y="1603332"/>
            <a:ext cx="5828597" cy="3524480"/>
          </a:xfrm>
        </p:spPr>
      </p:pic>
      <p:sp>
        <p:nvSpPr>
          <p:cNvPr id="6" name="TextBox 5"/>
          <p:cNvSpPr txBox="1"/>
          <p:nvPr/>
        </p:nvSpPr>
        <p:spPr>
          <a:xfrm>
            <a:off x="1380565" y="6276644"/>
            <a:ext cx="528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Tractor and the attached sensors are as one network…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Sensors…</a:t>
            </a:r>
            <a:endParaRPr lang="en-US" dirty="0"/>
          </a:p>
        </p:txBody>
      </p:sp>
      <p:pic>
        <p:nvPicPr>
          <p:cNvPr id="8194" name="Picture 2" descr="Image result for internet of farming 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374" y="1825625"/>
            <a:ext cx="735725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4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Farming Systems</a:t>
            </a:r>
            <a:endParaRPr lang="en-US" dirty="0"/>
          </a:p>
        </p:txBody>
      </p:sp>
      <p:pic>
        <p:nvPicPr>
          <p:cNvPr id="7170" name="Picture 2" descr="Image result for internet of farming 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2320131"/>
            <a:ext cx="5524500" cy="3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5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F0"/>
                </a:solidFill>
              </a:rPr>
              <a:t>Baha Smart Internet of Farming System</a:t>
            </a:r>
            <a:endParaRPr lang="en-GB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18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Background/motivation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Albaha</a:t>
            </a:r>
            <a:r>
              <a:rPr lang="en-US" dirty="0" smtClean="0"/>
              <a:t> farmers still practicing traditional farming techniques</a:t>
            </a:r>
          </a:p>
          <a:p>
            <a:r>
              <a:rPr lang="en-US" dirty="0" err="1" smtClean="0"/>
              <a:t>Albaha</a:t>
            </a:r>
            <a:r>
              <a:rPr lang="en-US" dirty="0" smtClean="0"/>
              <a:t> university vision &amp; mission on contribution to the local community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935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order to improve and to sustain quality of farming products, farmers in </a:t>
            </a:r>
            <a:r>
              <a:rPr lang="en-US" dirty="0" err="1"/>
              <a:t>Albaha</a:t>
            </a:r>
            <a:r>
              <a:rPr lang="en-US" dirty="0"/>
              <a:t> need farming information systems that utilize the information and communication technologies.</a:t>
            </a:r>
            <a:endParaRPr lang="en-GB" dirty="0"/>
          </a:p>
          <a:p>
            <a:pPr marL="0" indent="0">
              <a:buNone/>
            </a:pPr>
            <a:r>
              <a:rPr lang="en-US" b="1" dirty="0"/>
              <a:t>Existing modern farming information systems which is based on Internet of Farming are complex, expensive, less accuracy and not localized to meet local needs and environment.</a:t>
            </a: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11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517</Words>
  <Application>Microsoft Office PowerPoint</Application>
  <PresentationFormat>Custom</PresentationFormat>
  <Paragraphs>89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“Internet of Farming”  Potensi Riset dan Pengembangannya </vt:lpstr>
      <vt:lpstr>Outline</vt:lpstr>
      <vt:lpstr>PowerPoint Presentation</vt:lpstr>
      <vt:lpstr>Background</vt:lpstr>
      <vt:lpstr>PowerPoint Presentation</vt:lpstr>
      <vt:lpstr>Current researches</vt:lpstr>
      <vt:lpstr>The Internet of Things (IoT)</vt:lpstr>
      <vt:lpstr>Opportunities of IoT in 3 Dimensions</vt:lpstr>
      <vt:lpstr>Internet of Things</vt:lpstr>
      <vt:lpstr>Applications </vt:lpstr>
      <vt:lpstr>https://www.postscapes.com/internet-of-things-examples/</vt:lpstr>
      <vt:lpstr>PowerPoint Presentation</vt:lpstr>
      <vt:lpstr>Wireless Body Area Network</vt:lpstr>
      <vt:lpstr>E-energy/E-grids</vt:lpstr>
      <vt:lpstr>Internet of Farming</vt:lpstr>
      <vt:lpstr>PowerPoint Presentation</vt:lpstr>
      <vt:lpstr>Sensors equipped tractors</vt:lpstr>
      <vt:lpstr>Sensors…</vt:lpstr>
      <vt:lpstr>Integrated Farming Systems</vt:lpstr>
      <vt:lpstr>Baha Smart Internet of Farming System</vt:lpstr>
      <vt:lpstr>Background/motivation</vt:lpstr>
      <vt:lpstr>Problem statement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“Internet of Farming”  Potensi Riset dan Pengembangannya  di Ranah Minang</dc:title>
  <dc:creator>Rahmat Budiarto</dc:creator>
  <cp:lastModifiedBy>ismail - [2010]</cp:lastModifiedBy>
  <cp:revision>26</cp:revision>
  <dcterms:created xsi:type="dcterms:W3CDTF">2017-06-16T09:00:51Z</dcterms:created>
  <dcterms:modified xsi:type="dcterms:W3CDTF">2017-08-09T08:07:27Z</dcterms:modified>
</cp:coreProperties>
</file>